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812" r:id="rId2"/>
    <p:sldId id="786" r:id="rId3"/>
    <p:sldId id="813" r:id="rId4"/>
    <p:sldId id="746" r:id="rId5"/>
    <p:sldId id="814" r:id="rId6"/>
    <p:sldId id="808" r:id="rId7"/>
    <p:sldId id="815" r:id="rId8"/>
    <p:sldId id="748" r:id="rId9"/>
    <p:sldId id="809" r:id="rId10"/>
    <p:sldId id="816" r:id="rId11"/>
    <p:sldId id="817" r:id="rId12"/>
    <p:sldId id="818" r:id="rId13"/>
    <p:sldId id="819" r:id="rId14"/>
    <p:sldId id="820" r:id="rId15"/>
  </p:sldIdLst>
  <p:sldSz cx="12192000" cy="6858000"/>
  <p:notesSz cx="6858000" cy="9144000"/>
  <p:embeddedFontLst>
    <p:embeddedFont>
      <p:font typeface="Oswald Light" pitchFamily="2" charset="-52"/>
      <p:regular r:id="rId16"/>
    </p:embeddedFont>
    <p:embeddedFont>
      <p:font typeface="Oswald Medium" pitchFamily="2" charset="-52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F491-0AEE-39FD-1BA9-E6BBF3885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0BC244-05B4-C603-5AD9-E88E406F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ABF95-86DD-76B7-6EA9-A60487FB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B2B98-5BA2-C834-FF14-1A8E6CFB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E18EC-A3E4-BFC0-9CE4-3270E82F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B2185-62DF-FC62-86E3-F0185B25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F23650-124B-E862-BEBD-EE7C7453A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A1766-5623-63DC-0AFB-BA4D0951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ED8D7-0F7D-0EF2-3F84-AC1A2796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310B8-2517-7E8E-654C-BAD5D6A0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1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12373B-5AD4-C2F8-36AF-242728585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13A6C8-CCEF-FEF3-28C5-C25A29F45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EA-45FD-C9CA-09EE-5A67ACE5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2BCAC-6744-E4C3-0F4C-DA868503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AECE7-E68C-3F28-3AD8-99D8F89F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BA99A-F14A-9CBA-0D74-0960423C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CA6BF-97F1-E580-1CC2-25AFF905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6D9F7-8FD0-A20F-0631-363E9604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F6FF1-1180-1F7D-AFC8-11107091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3FE90-A941-E561-65FC-3E24F700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9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ED2E0-5122-CF1F-1099-7822F16F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9E7E8D-152B-CAD3-81CE-917CC91E6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90C1C-293F-D590-7328-1BAC9D1E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34B64-1071-3235-BC4A-CD241797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63840-AB25-2ED1-19A4-894200C1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1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131B8-C555-EF2E-050A-DC2A22F4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2CC02-C551-8BA9-CE26-9A81FAAAC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47D0D5-6260-F2CB-BD09-E4520571C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D5118F-C733-1D3C-19FE-ADA52CAF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7D550-D1AC-2EE2-A8F3-119150A6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8DC36C-C9C0-C72C-CA91-DB8E008D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3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B2BD8-DD07-1A2E-A0C5-529DEBBD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3ED896-6D49-B1D0-3217-8EDCCD50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0EEB19-71C5-6186-FE2A-D70621C0E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59FF96-17B4-C67B-861C-33FFED52A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FF9E77-D25D-2D9E-13B5-C2FE9221E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AB8516-A057-CEC8-2848-B7FD5EBB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FFFBB-C56D-FDC1-C6BC-1CF4CA92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6410FA-CEFC-EBDA-8A86-DA79D52B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4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F2A03-DFDB-838A-380B-A1B2B1FB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4781E2-3FB9-F34B-AF23-667F5F5E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B42206-BA2D-4A95-0580-BFFF4FC2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5B6EF2-67EF-F77C-7A70-CE15DDCF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0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BF1554-9B18-5C03-1546-4114D1F3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83E2C2-07E4-D104-57DD-28A094AF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33A91D-D49A-AD05-6CAB-3C5B8FF9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B1008-97B3-B131-638D-B010B771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A1C03F-4406-B63D-9B52-579E7287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953587-6EC4-8A27-B142-1C08A5F9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1A3B6-18C0-6E46-628D-7DEF9B03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E3EDD4-DB58-8E36-08BF-AEFC0B7E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99AB5-815A-36D1-7842-92A43078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9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79478-87BD-E69F-C7E8-C6402268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E72C80-985C-4815-D178-BADD3E395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572E64-58FF-5443-08BA-41059450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87A1A-7B50-9E77-E449-15EDDC74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DBE7D1-7FCF-2376-9907-DB78AB28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B04C9-D54F-7DFB-490A-3C5A1274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2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29FC6-B872-F33F-9E4D-6F027A0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36C10B-774B-B155-B292-D2D18562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04645-A78D-C8DF-6F4B-A299FA99E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0E9B-C661-48DF-B707-E611B7DA4DF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8BF27-8E65-3588-599C-F25E22F59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0AD5E-4833-56C9-E673-2BCBE6BB2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BD3C-151C-49EE-8439-056C7120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4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372DC-4806-AD3B-42CB-17AB5E9A9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C1BA7E-95DC-9281-568B-C661ED818D8A}"/>
              </a:ext>
            </a:extLst>
          </p:cNvPr>
          <p:cNvSpPr/>
          <p:nvPr/>
        </p:nvSpPr>
        <p:spPr>
          <a:xfrm>
            <a:off x="2944624" y="4608454"/>
            <a:ext cx="6302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B689F"/>
                </a:solidFill>
                <a:latin typeface="Oswald Light" pitchFamily="2" charset="-52"/>
              </a:rPr>
              <a:t>Директор</a:t>
            </a:r>
          </a:p>
          <a:p>
            <a:pPr algn="ctr"/>
            <a:r>
              <a:rPr lang="ru-RU" sz="2000" dirty="0">
                <a:solidFill>
                  <a:srgbClr val="0B689F"/>
                </a:solidFill>
                <a:latin typeface="Oswald Light" pitchFamily="2" charset="-52"/>
              </a:rPr>
              <a:t>МАОУ «Гимназия № 105 им. Н.И. Кузнецова» </a:t>
            </a:r>
          </a:p>
          <a:p>
            <a:pPr algn="ctr"/>
            <a:r>
              <a:rPr lang="ru-RU" sz="2000" dirty="0">
                <a:solidFill>
                  <a:srgbClr val="0B689F"/>
                </a:solidFill>
                <a:latin typeface="Oswald Light" pitchFamily="2" charset="-52"/>
              </a:rPr>
              <a:t>город Уфа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4C3140-00E9-7202-0876-F49CFD1FFBCC}"/>
              </a:ext>
            </a:extLst>
          </p:cNvPr>
          <p:cNvSpPr/>
          <p:nvPr/>
        </p:nvSpPr>
        <p:spPr>
          <a:xfrm>
            <a:off x="2636519" y="3929505"/>
            <a:ext cx="6918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B689F"/>
                </a:solidFill>
                <a:latin typeface="Oswald Medium" pitchFamily="2" charset="-52"/>
              </a:rPr>
              <a:t>НАУМОВ СЕРГЕЙ АЛЕКСАНДРОВИЧ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3FB5CC-86D5-5E09-B44B-681530E28D5C}"/>
              </a:ext>
            </a:extLst>
          </p:cNvPr>
          <p:cNvSpPr/>
          <p:nvPr/>
        </p:nvSpPr>
        <p:spPr>
          <a:xfrm>
            <a:off x="555169" y="1093542"/>
            <a:ext cx="110816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0B689F"/>
                </a:solidFill>
                <a:latin typeface="Oswald Medium" pitchFamily="2" charset="-52"/>
              </a:rPr>
              <a:t>УРОК, </a:t>
            </a:r>
            <a:endParaRPr lang="en-US" sz="6600" dirty="0">
              <a:solidFill>
                <a:srgbClr val="0B689F"/>
              </a:solidFill>
              <a:latin typeface="Oswald Medium" pitchFamily="2" charset="-52"/>
            </a:endParaRPr>
          </a:p>
          <a:p>
            <a:pPr algn="ctr"/>
            <a:r>
              <a:rPr lang="ru-RU" sz="6600" dirty="0">
                <a:solidFill>
                  <a:srgbClr val="0B689F"/>
                </a:solidFill>
                <a:latin typeface="Oswald Medium" pitchFamily="2" charset="-52"/>
              </a:rPr>
              <a:t>КОТОРЫЙ БОЛЬШЕ, ЧЕМ УРОК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68E93-4426-34DB-728C-93F3F4F59787}"/>
              </a:ext>
            </a:extLst>
          </p:cNvPr>
          <p:cNvSpPr/>
          <p:nvPr/>
        </p:nvSpPr>
        <p:spPr>
          <a:xfrm>
            <a:off x="8567057" y="4702629"/>
            <a:ext cx="2710543" cy="827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3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25EC8-8994-3ADD-10AC-CF12D357A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F1BEA1-4022-4145-7EA2-C70ED8F1A720}"/>
              </a:ext>
            </a:extLst>
          </p:cNvPr>
          <p:cNvSpPr/>
          <p:nvPr/>
        </p:nvSpPr>
        <p:spPr>
          <a:xfrm>
            <a:off x="324679" y="2247617"/>
            <a:ext cx="5573758" cy="2362768"/>
          </a:xfrm>
          <a:prstGeom prst="rect">
            <a:avLst/>
          </a:prstGeom>
          <a:solidFill>
            <a:schemeClr val="bg1"/>
          </a:solidFill>
          <a:ln w="57150">
            <a:solidFill>
              <a:srgbClr val="0B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97E4F6-ACBB-9ADB-0094-12DED3A06D16}"/>
              </a:ext>
            </a:extLst>
          </p:cNvPr>
          <p:cNvSpPr/>
          <p:nvPr/>
        </p:nvSpPr>
        <p:spPr>
          <a:xfrm>
            <a:off x="6293563" y="2247616"/>
            <a:ext cx="5573758" cy="2362768"/>
          </a:xfrm>
          <a:prstGeom prst="rect">
            <a:avLst/>
          </a:prstGeom>
          <a:solidFill>
            <a:schemeClr val="bg1"/>
          </a:solidFill>
          <a:ln w="57150">
            <a:solidFill>
              <a:srgbClr val="0B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Oswald Medium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92A9C3-63ED-1D63-8EF5-38A0C028DB15}"/>
              </a:ext>
            </a:extLst>
          </p:cNvPr>
          <p:cNvSpPr/>
          <p:nvPr/>
        </p:nvSpPr>
        <p:spPr>
          <a:xfrm>
            <a:off x="381409" y="212560"/>
            <a:ext cx="11429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Oswald Medium" pitchFamily="2" charset="-52"/>
              </a:rPr>
              <a:t>Педагогический процесс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0BD37B-3ADB-DE08-A59A-4C68F432A972}"/>
              </a:ext>
            </a:extLst>
          </p:cNvPr>
          <p:cNvSpPr/>
          <p:nvPr/>
        </p:nvSpPr>
        <p:spPr>
          <a:xfrm>
            <a:off x="527842" y="2405062"/>
            <a:ext cx="508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endParaRPr lang="ru-RU" sz="3200" dirty="0">
              <a:solidFill>
                <a:srgbClr val="0B689F"/>
              </a:solidFill>
              <a:latin typeface="Oswald Medium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189834-C742-B66D-C82B-4A8EE519D3BD}"/>
              </a:ext>
            </a:extLst>
          </p:cNvPr>
          <p:cNvSpPr/>
          <p:nvPr/>
        </p:nvSpPr>
        <p:spPr>
          <a:xfrm>
            <a:off x="6753143" y="2405061"/>
            <a:ext cx="4753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Воспитание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9AD1D2-6469-757D-047F-8017CE5F6C67}"/>
              </a:ext>
            </a:extLst>
          </p:cNvPr>
          <p:cNvSpPr/>
          <p:nvPr/>
        </p:nvSpPr>
        <p:spPr>
          <a:xfrm>
            <a:off x="390466" y="3147283"/>
            <a:ext cx="524117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400" dirty="0">
                <a:latin typeface="Oswald Medium" pitchFamily="2" charset="-52"/>
              </a:rPr>
              <a:t>Влияет на информационно-операционную среду человека</a:t>
            </a:r>
            <a:endParaRPr lang="ru-RU" sz="2400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BBF757-1F36-C26A-A2BA-A3832CD7E7BC}"/>
              </a:ext>
            </a:extLst>
          </p:cNvPr>
          <p:cNvSpPr/>
          <p:nvPr/>
        </p:nvSpPr>
        <p:spPr>
          <a:xfrm>
            <a:off x="6438258" y="3037168"/>
            <a:ext cx="519494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400" dirty="0">
                <a:latin typeface="Oswald Medium" pitchFamily="2" charset="-52"/>
              </a:rPr>
              <a:t>Влияет на мотивационно-ценностную сферу человека</a:t>
            </a:r>
            <a:endParaRPr lang="ru-RU" sz="2400" dirty="0">
              <a:solidFill>
                <a:schemeClr val="tx1"/>
              </a:solidFill>
              <a:latin typeface="Oswald Medium" pitchFamily="2" charset="-52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05AC759-9C74-D36D-8414-F8628CDEAFEF}"/>
              </a:ext>
            </a:extLst>
          </p:cNvPr>
          <p:cNvCxnSpPr>
            <a:stCxn id="10" idx="2"/>
          </p:cNvCxnSpPr>
          <p:nvPr/>
        </p:nvCxnSpPr>
        <p:spPr>
          <a:xfrm flipH="1">
            <a:off x="3011055" y="920446"/>
            <a:ext cx="3084945" cy="1327170"/>
          </a:xfrm>
          <a:prstGeom prst="straightConnector1">
            <a:avLst/>
          </a:prstGeom>
          <a:ln w="76200">
            <a:solidFill>
              <a:srgbClr val="0B6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A80D422-5D38-45D6-E835-B5D39FE9C7ED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>
            <a:off x="6096000" y="920446"/>
            <a:ext cx="2984442" cy="1327170"/>
          </a:xfrm>
          <a:prstGeom prst="straightConnector1">
            <a:avLst/>
          </a:prstGeom>
          <a:ln w="76200">
            <a:solidFill>
              <a:srgbClr val="0B6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BF6BB9-AB7F-55A6-1073-EABD9A21D21E}"/>
              </a:ext>
            </a:extLst>
          </p:cNvPr>
          <p:cNvSpPr/>
          <p:nvPr/>
        </p:nvSpPr>
        <p:spPr>
          <a:xfrm>
            <a:off x="381409" y="5037307"/>
            <a:ext cx="11369641" cy="16081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400" dirty="0">
                <a:latin typeface="Oswald Medium" pitchFamily="2" charset="-52"/>
              </a:rPr>
              <a:t>Воспитание — это управляемая система процессов взаимодействия общества и личности, обеспечивающая, с одной стороны, саморазвитие и самореализацию этой личности, с другой — соответствие этого саморазвития ценностям и интересам общества.</a:t>
            </a:r>
          </a:p>
          <a:p>
            <a:pPr algn="r">
              <a:spcBef>
                <a:spcPts val="300"/>
              </a:spcBef>
            </a:pPr>
            <a:r>
              <a:rPr lang="ru-RU" sz="2400" dirty="0">
                <a:solidFill>
                  <a:srgbClr val="C00000"/>
                </a:solidFill>
                <a:latin typeface="Oswald Medium" pitchFamily="2" charset="-52"/>
              </a:rPr>
              <a:t>Леонтьев А.А.</a:t>
            </a:r>
          </a:p>
        </p:txBody>
      </p:sp>
    </p:spTree>
    <p:extLst>
      <p:ext uri="{BB962C8B-B14F-4D97-AF65-F5344CB8AC3E}">
        <p14:creationId xmlns:p14="http://schemas.microsoft.com/office/powerpoint/2010/main" val="266564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10436-ED1E-0CB7-99D6-1533C15F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E80F7E-73FC-FDD5-DE63-3AB33091B77B}"/>
              </a:ext>
            </a:extLst>
          </p:cNvPr>
          <p:cNvSpPr/>
          <p:nvPr/>
        </p:nvSpPr>
        <p:spPr>
          <a:xfrm>
            <a:off x="324678" y="1096250"/>
            <a:ext cx="11429181" cy="5582989"/>
          </a:xfrm>
          <a:prstGeom prst="rect">
            <a:avLst/>
          </a:prstGeom>
          <a:solidFill>
            <a:schemeClr val="bg1"/>
          </a:solidFill>
          <a:ln w="57150">
            <a:solidFill>
              <a:srgbClr val="0B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FACEC5-3965-FFCA-0058-27FF6CE8722F}"/>
              </a:ext>
            </a:extLst>
          </p:cNvPr>
          <p:cNvSpPr/>
          <p:nvPr/>
        </p:nvSpPr>
        <p:spPr>
          <a:xfrm>
            <a:off x="359113" y="1366707"/>
            <a:ext cx="112613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на </a:t>
            </a:r>
            <a:r>
              <a:rPr lang="ru-RU" sz="3200" dirty="0">
                <a:solidFill>
                  <a:srgbClr val="C00000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конкретно сформулированного </a:t>
            </a:r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ожидаемого результата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B689F"/>
              </a:solidFill>
              <a:latin typeface="Oswald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Внимание к </a:t>
            </a:r>
            <a:r>
              <a:rPr lang="ru-RU" sz="3200" dirty="0">
                <a:solidFill>
                  <a:srgbClr val="C00000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развивающим и воспитательным </a:t>
            </a:r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задачам (результатам) урока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B689F"/>
              </a:solidFill>
              <a:latin typeface="Oswald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на </a:t>
            </a:r>
            <a:r>
              <a:rPr lang="ru-RU" sz="3200" dirty="0">
                <a:solidFill>
                  <a:srgbClr val="C00000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живое, личностно значимое знание </a:t>
            </a:r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B689F"/>
              </a:solidFill>
              <a:latin typeface="Oswald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урок предполагает обеспечение системных, </a:t>
            </a:r>
            <a:r>
              <a:rPr lang="ru-RU" sz="3200" dirty="0">
                <a:solidFill>
                  <a:srgbClr val="C00000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обобщенных знаний способов деятельности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B689F"/>
              </a:solidFill>
              <a:latin typeface="Oswald Medium" pitchFamily="2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511B81-E2F5-3484-6D21-8F6717C01162}"/>
              </a:ext>
            </a:extLst>
          </p:cNvPr>
          <p:cNvSpPr/>
          <p:nvPr/>
        </p:nvSpPr>
        <p:spPr>
          <a:xfrm>
            <a:off x="-1586" y="80110"/>
            <a:ext cx="12193585" cy="826267"/>
          </a:xfrm>
          <a:prstGeom prst="rect">
            <a:avLst/>
          </a:prstGeom>
          <a:solidFill>
            <a:srgbClr val="0B6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C7DDB4-3F32-0D1B-9A44-43D3DCD7CC36}"/>
              </a:ext>
            </a:extLst>
          </p:cNvPr>
          <p:cNvSpPr/>
          <p:nvPr/>
        </p:nvSpPr>
        <p:spPr>
          <a:xfrm>
            <a:off x="-1586" y="141943"/>
            <a:ext cx="1221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Oswald Medium" pitchFamily="2" charset="-52"/>
              </a:rPr>
              <a:t>УРОК, КОТОРЫЙ БОЛЬШЕ, ЧЕМ УРОК</a:t>
            </a:r>
          </a:p>
        </p:txBody>
      </p:sp>
    </p:spTree>
    <p:extLst>
      <p:ext uri="{BB962C8B-B14F-4D97-AF65-F5344CB8AC3E}">
        <p14:creationId xmlns:p14="http://schemas.microsoft.com/office/powerpoint/2010/main" val="49358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6235B-C6EB-26F7-1EE0-C8374D7B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11687D-03EB-17C4-B38C-BCCF580E7C81}"/>
              </a:ext>
            </a:extLst>
          </p:cNvPr>
          <p:cNvSpPr/>
          <p:nvPr/>
        </p:nvSpPr>
        <p:spPr>
          <a:xfrm>
            <a:off x="324678" y="1096250"/>
            <a:ext cx="11429181" cy="5582989"/>
          </a:xfrm>
          <a:prstGeom prst="rect">
            <a:avLst/>
          </a:prstGeom>
          <a:solidFill>
            <a:schemeClr val="bg1"/>
          </a:solidFill>
          <a:ln w="57150">
            <a:solidFill>
              <a:srgbClr val="0B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32BAE8-B4CC-37F0-17E6-FB2FECAC9667}"/>
              </a:ext>
            </a:extLst>
          </p:cNvPr>
          <p:cNvSpPr/>
          <p:nvPr/>
        </p:nvSpPr>
        <p:spPr>
          <a:xfrm>
            <a:off x="359113" y="1366707"/>
            <a:ext cx="1126138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Опирается на </a:t>
            </a:r>
            <a:r>
              <a:rPr lang="ru-RU" sz="3600" dirty="0">
                <a:solidFill>
                  <a:srgbClr val="C00000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творческую познавательную деятельность</a:t>
            </a:r>
            <a:r>
              <a:rPr lang="ru-RU" sz="36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учащихся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B689F"/>
              </a:solidFill>
              <a:latin typeface="Oswald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Учитываются </a:t>
            </a:r>
            <a:r>
              <a:rPr lang="ru-RU" sz="3600" dirty="0">
                <a:solidFill>
                  <a:srgbClr val="C00000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особенности </a:t>
            </a:r>
            <a:r>
              <a:rPr lang="ru-RU" sz="36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B689F"/>
              </a:solidFill>
              <a:latin typeface="Oswald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Диалог, подразумевающий </a:t>
            </a:r>
            <a:r>
              <a:rPr lang="ru-RU" sz="3600" dirty="0">
                <a:solidFill>
                  <a:srgbClr val="C00000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формы обучения</a:t>
            </a:r>
            <a:r>
              <a:rPr lang="ru-RU" sz="36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динамичность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B689F"/>
              </a:solidFill>
              <a:latin typeface="Oswald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0B689F"/>
              </a:solidFill>
              <a:latin typeface="Oswald Medium" pitchFamily="2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FD9CD5-7DC7-0D53-A49C-D2B2A3BC4C08}"/>
              </a:ext>
            </a:extLst>
          </p:cNvPr>
          <p:cNvSpPr/>
          <p:nvPr/>
        </p:nvSpPr>
        <p:spPr>
          <a:xfrm>
            <a:off x="-1586" y="80110"/>
            <a:ext cx="12193585" cy="826267"/>
          </a:xfrm>
          <a:prstGeom prst="rect">
            <a:avLst/>
          </a:prstGeom>
          <a:solidFill>
            <a:srgbClr val="0B6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465541-79E2-A19F-649B-EF6023E46716}"/>
              </a:ext>
            </a:extLst>
          </p:cNvPr>
          <p:cNvSpPr/>
          <p:nvPr/>
        </p:nvSpPr>
        <p:spPr>
          <a:xfrm>
            <a:off x="-1586" y="141943"/>
            <a:ext cx="1221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Oswald Medium" pitchFamily="2" charset="-52"/>
              </a:rPr>
              <a:t>УРОК, КОТОРЫЙ БОЛЬШЕ, ЧЕМ УРОК</a:t>
            </a:r>
          </a:p>
        </p:txBody>
      </p:sp>
    </p:spTree>
    <p:extLst>
      <p:ext uri="{BB962C8B-B14F-4D97-AF65-F5344CB8AC3E}">
        <p14:creationId xmlns:p14="http://schemas.microsoft.com/office/powerpoint/2010/main" val="426369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3DD0B-3F92-8820-F277-7B361A9E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F11701-9A13-DEEE-F825-6293BC249605}"/>
              </a:ext>
            </a:extLst>
          </p:cNvPr>
          <p:cNvSpPr/>
          <p:nvPr/>
        </p:nvSpPr>
        <p:spPr>
          <a:xfrm>
            <a:off x="-1586" y="80110"/>
            <a:ext cx="12193585" cy="826267"/>
          </a:xfrm>
          <a:prstGeom prst="rect">
            <a:avLst/>
          </a:prstGeom>
          <a:solidFill>
            <a:srgbClr val="0B6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E085DCC-6420-519B-6C99-F23B10ACB296}"/>
              </a:ext>
            </a:extLst>
          </p:cNvPr>
          <p:cNvSpPr/>
          <p:nvPr/>
        </p:nvSpPr>
        <p:spPr>
          <a:xfrm>
            <a:off x="-1586" y="141943"/>
            <a:ext cx="1221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Oswald Medium" pitchFamily="2" charset="-52"/>
              </a:rPr>
              <a:t>УРОК, КОТОРЫЙ БОЛЬШЕ, ЧЕМ УРОК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C51A5-B597-C865-D9CE-480E6199D96C}"/>
              </a:ext>
            </a:extLst>
          </p:cNvPr>
          <p:cNvSpPr txBox="1"/>
          <p:nvPr/>
        </p:nvSpPr>
        <p:spPr>
          <a:xfrm>
            <a:off x="217646" y="1666150"/>
            <a:ext cx="1178052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algn="ctr">
              <a:lnSpc>
                <a:spcPts val="6000"/>
              </a:lnSpc>
            </a:pPr>
            <a:r>
              <a:rPr lang="ru-RU" sz="5400" b="1" dirty="0">
                <a:solidFill>
                  <a:srgbClr val="0B689F"/>
                </a:solidFill>
                <a:latin typeface="Oswald Light" pitchFamily="2" charset="-52"/>
              </a:rPr>
              <a:t>Урок – это зеркало общей и педагогической культуры учителя, мерило его интеллектуального богатства, показатель его кругозора, эрудиции«</a:t>
            </a:r>
          </a:p>
          <a:p>
            <a:pPr marL="144000" algn="r">
              <a:lnSpc>
                <a:spcPts val="6000"/>
              </a:lnSpc>
            </a:pPr>
            <a:r>
              <a:rPr lang="ru-RU" sz="5400" b="1" dirty="0">
                <a:solidFill>
                  <a:srgbClr val="C00000"/>
                </a:solidFill>
                <a:latin typeface="Oswald Light" pitchFamily="2" charset="-52"/>
              </a:rPr>
              <a:t>Сухомлинский В.А.</a:t>
            </a:r>
            <a:endParaRPr lang="ru-RU" sz="4400" dirty="0">
              <a:solidFill>
                <a:srgbClr val="C00000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02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87264-6643-7B44-59F1-C373D2B0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4FA8AB-88DB-D5E8-0EFE-EDF452DE076C}"/>
              </a:ext>
            </a:extLst>
          </p:cNvPr>
          <p:cNvSpPr/>
          <p:nvPr/>
        </p:nvSpPr>
        <p:spPr>
          <a:xfrm>
            <a:off x="2944624" y="4608454"/>
            <a:ext cx="6302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B689F"/>
                </a:solidFill>
                <a:latin typeface="Oswald Light" pitchFamily="2" charset="-52"/>
              </a:rPr>
              <a:t>Директор</a:t>
            </a:r>
          </a:p>
          <a:p>
            <a:pPr algn="ctr"/>
            <a:r>
              <a:rPr lang="ru-RU" sz="2000" dirty="0">
                <a:solidFill>
                  <a:srgbClr val="0B689F"/>
                </a:solidFill>
                <a:latin typeface="Oswald Light" pitchFamily="2" charset="-52"/>
              </a:rPr>
              <a:t>МАОУ «Гимназия № 105 им. Н.И. Кузнецова» </a:t>
            </a:r>
          </a:p>
          <a:p>
            <a:pPr algn="ctr"/>
            <a:r>
              <a:rPr lang="ru-RU" sz="2000" dirty="0">
                <a:solidFill>
                  <a:srgbClr val="0B689F"/>
                </a:solidFill>
                <a:latin typeface="Oswald Light" pitchFamily="2" charset="-52"/>
              </a:rPr>
              <a:t>город Уфа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5EAD6D-1115-DBFD-9935-90CF8A1D1319}"/>
              </a:ext>
            </a:extLst>
          </p:cNvPr>
          <p:cNvSpPr/>
          <p:nvPr/>
        </p:nvSpPr>
        <p:spPr>
          <a:xfrm>
            <a:off x="2636519" y="3929505"/>
            <a:ext cx="6918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B689F"/>
                </a:solidFill>
                <a:latin typeface="Oswald Medium" pitchFamily="2" charset="-52"/>
              </a:rPr>
              <a:t>НАУМОВ СЕРГЕЙ АЛЕКСАНДРОВИЧ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9587BB-8DF5-C527-FBE5-04EF0D742DF9}"/>
              </a:ext>
            </a:extLst>
          </p:cNvPr>
          <p:cNvSpPr/>
          <p:nvPr/>
        </p:nvSpPr>
        <p:spPr>
          <a:xfrm>
            <a:off x="555169" y="1093542"/>
            <a:ext cx="110816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0B689F"/>
                </a:solidFill>
                <a:latin typeface="Oswald Medium" pitchFamily="2" charset="-52"/>
              </a:rPr>
              <a:t>УРОК, </a:t>
            </a:r>
            <a:endParaRPr lang="en-US" sz="6600" dirty="0">
              <a:solidFill>
                <a:srgbClr val="0B689F"/>
              </a:solidFill>
              <a:latin typeface="Oswald Medium" pitchFamily="2" charset="-52"/>
            </a:endParaRPr>
          </a:p>
          <a:p>
            <a:pPr algn="ctr"/>
            <a:r>
              <a:rPr lang="ru-RU" sz="6600" dirty="0">
                <a:solidFill>
                  <a:srgbClr val="0B689F"/>
                </a:solidFill>
                <a:latin typeface="Oswald Medium" pitchFamily="2" charset="-52"/>
              </a:rPr>
              <a:t>КОТОРЫЙ БОЛЬШЕ, ЧЕМ УРОК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9BFD36-3D00-5F78-7BC1-BDF1D9545C8F}"/>
              </a:ext>
            </a:extLst>
          </p:cNvPr>
          <p:cNvSpPr/>
          <p:nvPr/>
        </p:nvSpPr>
        <p:spPr>
          <a:xfrm>
            <a:off x="8567057" y="4702629"/>
            <a:ext cx="2710543" cy="827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4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320A018-812E-818D-6F46-77055C23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6190"/>
            <a:ext cx="12192001" cy="60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9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38C06-A526-8566-1A64-92F71C973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DACA3CF-A159-ACA7-8545-B6CEBB7B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0"/>
            <a:ext cx="9554028" cy="473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EF7FBC-969C-BCEE-6D9B-E8154D85C395}"/>
              </a:ext>
            </a:extLst>
          </p:cNvPr>
          <p:cNvSpPr txBox="1"/>
          <p:nvPr/>
        </p:nvSpPr>
        <p:spPr>
          <a:xfrm>
            <a:off x="263066" y="4878877"/>
            <a:ext cx="116658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Октябрь 1986 года. Переделкино. Историческая встреча педагогов. </a:t>
            </a:r>
            <a:endParaRPr lang="en-US" sz="2800" dirty="0">
              <a:solidFill>
                <a:srgbClr val="0B689F"/>
              </a:solidFill>
              <a:latin typeface="Oswald Medium" pitchFamily="2" charset="-52"/>
            </a:endParaRPr>
          </a:p>
          <a:p>
            <a:pPr algn="ctr"/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Слева направо: Ш. Амонашвили,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Л.Никитина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, С. Соловейчик, С. Лысенкова,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В.Матвеев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Б.Никитин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В.Шаталов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В.Караковский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И.Волков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А.Адамский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Г.Алешкина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, </a:t>
            </a:r>
            <a:r>
              <a:rPr lang="ru-RU" sz="2800" dirty="0" err="1">
                <a:solidFill>
                  <a:srgbClr val="0B689F"/>
                </a:solidFill>
                <a:latin typeface="Oswald Medium" pitchFamily="2" charset="-52"/>
              </a:rPr>
              <a:t>Е.Ильин</a:t>
            </a:r>
            <a:r>
              <a:rPr lang="ru-RU" sz="2800" dirty="0">
                <a:solidFill>
                  <a:srgbClr val="0B689F"/>
                </a:solidFill>
                <a:latin typeface="Oswald Medium" pitchFamily="2" charset="-5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170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CCBD5DE-1DDE-49CB-B421-7C286BB57D81}"/>
              </a:ext>
            </a:extLst>
          </p:cNvPr>
          <p:cNvCxnSpPr/>
          <p:nvPr/>
        </p:nvCxnSpPr>
        <p:spPr>
          <a:xfrm>
            <a:off x="372373" y="387086"/>
            <a:ext cx="11447253" cy="0"/>
          </a:xfrm>
          <a:prstGeom prst="line">
            <a:avLst/>
          </a:prstGeom>
          <a:ln w="76200" cap="rnd">
            <a:solidFill>
              <a:srgbClr val="0B689F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946C11-4518-4600-9843-EFDD55D43DB7}"/>
              </a:ext>
            </a:extLst>
          </p:cNvPr>
          <p:cNvSpPr txBox="1"/>
          <p:nvPr/>
        </p:nvSpPr>
        <p:spPr>
          <a:xfrm>
            <a:off x="607709" y="1330613"/>
            <a:ext cx="6449417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Oswald Medium" pitchFamily="2" charset="-52"/>
              </a:rPr>
              <a:t>Шалва Александрович Амонашвили</a:t>
            </a:r>
          </a:p>
          <a:p>
            <a:pPr algn="ctr"/>
            <a:endParaRPr lang="ru-RU" sz="4000" dirty="0">
              <a:solidFill>
                <a:srgbClr val="C00000"/>
              </a:solidFill>
              <a:latin typeface="Oswald Medium" pitchFamily="2" charset="-52"/>
            </a:endParaRPr>
          </a:p>
          <a:p>
            <a:pPr algn="ctr"/>
            <a:r>
              <a:rPr lang="ru-RU" sz="3500" dirty="0">
                <a:solidFill>
                  <a:srgbClr val="0B689F"/>
                </a:solidFill>
                <a:latin typeface="Oswald Medium" pitchFamily="2" charset="-52"/>
              </a:rPr>
              <a:t>Урок — ведущая форма жизни детей, а не только процесса обучения. Он вбирает в себя всю спонтанную и организованную жизнь детей.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5AF17B3-F779-6FD9-9EA9-76A2D167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26" y="895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26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366BB-F656-C19D-2E4B-F32BE4BC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C7C3970-A787-4E96-B5D6-8CF9693D9407}"/>
              </a:ext>
            </a:extLst>
          </p:cNvPr>
          <p:cNvCxnSpPr/>
          <p:nvPr/>
        </p:nvCxnSpPr>
        <p:spPr>
          <a:xfrm>
            <a:off x="372373" y="387086"/>
            <a:ext cx="11447253" cy="0"/>
          </a:xfrm>
          <a:prstGeom prst="line">
            <a:avLst/>
          </a:prstGeom>
          <a:ln w="76200" cap="rnd">
            <a:solidFill>
              <a:srgbClr val="0B689F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E178C-2649-4B46-0DA5-BE21B5CF0DA9}"/>
              </a:ext>
            </a:extLst>
          </p:cNvPr>
          <p:cNvSpPr txBox="1"/>
          <p:nvPr/>
        </p:nvSpPr>
        <p:spPr>
          <a:xfrm>
            <a:off x="480709" y="2228671"/>
            <a:ext cx="644941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Oswald Medium" pitchFamily="2" charset="-52"/>
              </a:rPr>
              <a:t>Евгений Николаевич Ильин</a:t>
            </a:r>
          </a:p>
          <a:p>
            <a:pPr algn="ctr"/>
            <a:endParaRPr lang="ru-RU" sz="4000" dirty="0">
              <a:solidFill>
                <a:srgbClr val="C00000"/>
              </a:solidFill>
              <a:latin typeface="Oswald Medium" pitchFamily="2" charset="-52"/>
            </a:endParaRPr>
          </a:p>
          <a:p>
            <a:pPr algn="ctr"/>
            <a:r>
              <a:rPr lang="ru-RU" sz="3500" dirty="0">
                <a:solidFill>
                  <a:srgbClr val="0B689F"/>
                </a:solidFill>
                <a:latin typeface="Oswald Medium" pitchFamily="2" charset="-52"/>
              </a:rPr>
              <a:t>Урок — жизнь а не часы в расписании.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121070A-E7EE-44D7-DB17-88A27D1C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26" y="682625"/>
            <a:ext cx="4394200" cy="54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9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C45043-3934-48B3-A27F-4BFB3959B747}"/>
              </a:ext>
            </a:extLst>
          </p:cNvPr>
          <p:cNvSpPr/>
          <p:nvPr/>
        </p:nvSpPr>
        <p:spPr>
          <a:xfrm>
            <a:off x="-1586" y="80110"/>
            <a:ext cx="12193585" cy="826267"/>
          </a:xfrm>
          <a:prstGeom prst="rect">
            <a:avLst/>
          </a:prstGeom>
          <a:solidFill>
            <a:srgbClr val="0B6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BCA3D56-2BAE-4925-BF0C-2F710F0B71DF}"/>
              </a:ext>
            </a:extLst>
          </p:cNvPr>
          <p:cNvSpPr/>
          <p:nvPr/>
        </p:nvSpPr>
        <p:spPr>
          <a:xfrm>
            <a:off x="-1586" y="141943"/>
            <a:ext cx="1221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Oswald Medium" pitchFamily="2" charset="-52"/>
              </a:rPr>
              <a:t>УРОК, КОТОРЫЙ БОЛЬШЕ, ЧЕМ УРОК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38C74-AC33-1C85-3166-6374D413849D}"/>
              </a:ext>
            </a:extLst>
          </p:cNvPr>
          <p:cNvSpPr txBox="1"/>
          <p:nvPr/>
        </p:nvSpPr>
        <p:spPr>
          <a:xfrm>
            <a:off x="204946" y="1843950"/>
            <a:ext cx="117805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algn="ctr">
              <a:lnSpc>
                <a:spcPts val="6000"/>
              </a:lnSpc>
            </a:pPr>
            <a:r>
              <a:rPr lang="ru-RU" sz="5400" b="1" dirty="0">
                <a:solidFill>
                  <a:srgbClr val="0B689F"/>
                </a:solidFill>
                <a:latin typeface="Oswald Light" pitchFamily="2" charset="-52"/>
              </a:rPr>
              <a:t>Урок – это целостный, логически законченный, ограниченный определенными рамками отрезок учебно-воспитательного процесса</a:t>
            </a:r>
            <a:endParaRPr lang="ru-RU" sz="4400" dirty="0">
              <a:solidFill>
                <a:srgbClr val="0B689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859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65C59-3B9B-FB5C-8E47-E3337CD2D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3E222E-613D-B358-C2D2-0C830C03BDD2}"/>
              </a:ext>
            </a:extLst>
          </p:cNvPr>
          <p:cNvSpPr/>
          <p:nvPr/>
        </p:nvSpPr>
        <p:spPr>
          <a:xfrm>
            <a:off x="-1586" y="80110"/>
            <a:ext cx="12193585" cy="826267"/>
          </a:xfrm>
          <a:prstGeom prst="rect">
            <a:avLst/>
          </a:prstGeom>
          <a:solidFill>
            <a:srgbClr val="0B6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3281D5-5A08-70DD-37C1-141DAE642FF4}"/>
              </a:ext>
            </a:extLst>
          </p:cNvPr>
          <p:cNvSpPr/>
          <p:nvPr/>
        </p:nvSpPr>
        <p:spPr>
          <a:xfrm>
            <a:off x="-1586" y="141943"/>
            <a:ext cx="1221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Oswald Medium" pitchFamily="2" charset="-52"/>
              </a:rPr>
              <a:t>УРОК, КОТОРЫЙ БОЛЬШЕ, ЧЕМ УРОК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247BE710-B347-07A9-F362-128469CE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" y="1468009"/>
            <a:ext cx="5882970" cy="39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B6414515-29E7-9CB4-681B-51B1CA99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32" y="1468009"/>
            <a:ext cx="5880100" cy="39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7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98A140-F372-477F-9CAB-366B4270E776}"/>
              </a:ext>
            </a:extLst>
          </p:cNvPr>
          <p:cNvSpPr/>
          <p:nvPr/>
        </p:nvSpPr>
        <p:spPr>
          <a:xfrm>
            <a:off x="324679" y="2247616"/>
            <a:ext cx="5573758" cy="3817893"/>
          </a:xfrm>
          <a:prstGeom prst="rect">
            <a:avLst/>
          </a:prstGeom>
          <a:solidFill>
            <a:schemeClr val="bg1"/>
          </a:solidFill>
          <a:ln w="57150">
            <a:solidFill>
              <a:srgbClr val="0B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081B26-AB1F-4D96-BCFD-909D5B478FAE}"/>
              </a:ext>
            </a:extLst>
          </p:cNvPr>
          <p:cNvSpPr/>
          <p:nvPr/>
        </p:nvSpPr>
        <p:spPr>
          <a:xfrm>
            <a:off x="6293563" y="2247616"/>
            <a:ext cx="5573758" cy="3817893"/>
          </a:xfrm>
          <a:prstGeom prst="rect">
            <a:avLst/>
          </a:prstGeom>
          <a:solidFill>
            <a:schemeClr val="bg1"/>
          </a:solidFill>
          <a:ln w="57150">
            <a:solidFill>
              <a:srgbClr val="0B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Oswald Medium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66AF0F-B826-483F-AAEB-7A7C667BF011}"/>
              </a:ext>
            </a:extLst>
          </p:cNvPr>
          <p:cNvSpPr/>
          <p:nvPr/>
        </p:nvSpPr>
        <p:spPr>
          <a:xfrm>
            <a:off x="381409" y="212560"/>
            <a:ext cx="11429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Oswald Medium" pitchFamily="2" charset="-52"/>
              </a:rPr>
              <a:t>Современная школа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68C536-D6F5-44AD-8EF8-832D646CA75A}"/>
              </a:ext>
            </a:extLst>
          </p:cNvPr>
          <p:cNvSpPr/>
          <p:nvPr/>
        </p:nvSpPr>
        <p:spPr>
          <a:xfrm>
            <a:off x="527843" y="2405062"/>
            <a:ext cx="4966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Традиционалистский подход</a:t>
            </a:r>
            <a:endParaRPr lang="ru-RU" sz="3200" dirty="0">
              <a:solidFill>
                <a:srgbClr val="0B689F"/>
              </a:solidFill>
              <a:latin typeface="Oswald Medium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6F767A-1F40-6A53-4187-C28546BD34F1}"/>
              </a:ext>
            </a:extLst>
          </p:cNvPr>
          <p:cNvSpPr/>
          <p:nvPr/>
        </p:nvSpPr>
        <p:spPr>
          <a:xfrm>
            <a:off x="6753143" y="2405061"/>
            <a:ext cx="4596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Виртуальное пространство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6F167C-1C78-3AAC-579E-0DD82806A4C7}"/>
              </a:ext>
            </a:extLst>
          </p:cNvPr>
          <p:cNvSpPr/>
          <p:nvPr/>
        </p:nvSpPr>
        <p:spPr>
          <a:xfrm>
            <a:off x="527843" y="3147283"/>
            <a:ext cx="5241178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dirty="0">
                <a:latin typeface="Oswald Medium" pitchFamily="2" charset="-52"/>
              </a:rPr>
              <a:t>Основан на традиционалистской консервативной образовательной парадигме – знания передаются в готовом виде </a:t>
            </a:r>
            <a:endParaRPr lang="ru-RU" sz="2400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AD8628-05D9-E3C9-591A-59653F452C6E}"/>
              </a:ext>
            </a:extLst>
          </p:cNvPr>
          <p:cNvSpPr/>
          <p:nvPr/>
        </p:nvSpPr>
        <p:spPr>
          <a:xfrm>
            <a:off x="6438259" y="3037168"/>
            <a:ext cx="491101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dirty="0">
                <a:latin typeface="Oswald Medium" pitchFamily="2" charset="-52"/>
              </a:rPr>
              <a:t>Учитель транслирует знания, но использует новые технологии</a:t>
            </a:r>
            <a:endParaRPr lang="ru-RU" sz="2400" dirty="0">
              <a:solidFill>
                <a:schemeClr val="tx1"/>
              </a:solidFill>
              <a:latin typeface="Oswald Medium" pitchFamily="2" charset="-52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514ECCA-990F-E5C8-0D01-92F70819AE76}"/>
              </a:ext>
            </a:extLst>
          </p:cNvPr>
          <p:cNvCxnSpPr>
            <a:stCxn id="10" idx="2"/>
          </p:cNvCxnSpPr>
          <p:nvPr/>
        </p:nvCxnSpPr>
        <p:spPr>
          <a:xfrm flipH="1">
            <a:off x="3011055" y="920446"/>
            <a:ext cx="3084945" cy="1327170"/>
          </a:xfrm>
          <a:prstGeom prst="straightConnector1">
            <a:avLst/>
          </a:prstGeom>
          <a:ln w="76200">
            <a:solidFill>
              <a:srgbClr val="0B6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DB0332D-9A25-7933-ACB2-59939F038888}"/>
              </a:ext>
            </a:extLst>
          </p:cNvPr>
          <p:cNvCxnSpPr>
            <a:stCxn id="10" idx="2"/>
            <a:endCxn id="7" idx="0"/>
          </p:cNvCxnSpPr>
          <p:nvPr/>
        </p:nvCxnSpPr>
        <p:spPr>
          <a:xfrm>
            <a:off x="6096000" y="920446"/>
            <a:ext cx="2984442" cy="1327170"/>
          </a:xfrm>
          <a:prstGeom prst="straightConnector1">
            <a:avLst/>
          </a:prstGeom>
          <a:ln w="76200">
            <a:solidFill>
              <a:srgbClr val="0B6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5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3D5AE-FB7B-60F8-52D5-2DFCEB58C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F0C2ED-1188-A77A-2F4B-5A51199D57B5}"/>
              </a:ext>
            </a:extLst>
          </p:cNvPr>
          <p:cNvSpPr/>
          <p:nvPr/>
        </p:nvSpPr>
        <p:spPr>
          <a:xfrm>
            <a:off x="324678" y="1096250"/>
            <a:ext cx="11429181" cy="5582989"/>
          </a:xfrm>
          <a:prstGeom prst="rect">
            <a:avLst/>
          </a:prstGeom>
          <a:solidFill>
            <a:schemeClr val="bg1"/>
          </a:solidFill>
          <a:ln w="57150">
            <a:solidFill>
              <a:srgbClr val="0B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Oswald Medium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1354E2-A674-9AF4-640A-DAF0288C5A2D}"/>
              </a:ext>
            </a:extLst>
          </p:cNvPr>
          <p:cNvSpPr/>
          <p:nvPr/>
        </p:nvSpPr>
        <p:spPr>
          <a:xfrm>
            <a:off x="381409" y="212560"/>
            <a:ext cx="11429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Oswald Medium" pitchFamily="2" charset="-52"/>
              </a:rPr>
              <a:t>Средства активизации учебной деятельности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7B0D8E-7C21-CBCD-5D69-7E55D3C72D46}"/>
              </a:ext>
            </a:extLst>
          </p:cNvPr>
          <p:cNvSpPr/>
          <p:nvPr/>
        </p:nvSpPr>
        <p:spPr>
          <a:xfrm>
            <a:off x="359113" y="1366707"/>
            <a:ext cx="112613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Имитационные модели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Мнемотехнические приемы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Вербально-перцептивные конструкции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B689F"/>
                </a:solidFill>
                <a:latin typeface="Oswald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Элементы театральной педагогики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B689F"/>
                </a:solidFill>
                <a:latin typeface="Oswald Medium" pitchFamily="2" charset="-52"/>
              </a:rPr>
              <a:t>Технология </a:t>
            </a:r>
            <a:r>
              <a:rPr lang="ru-RU" sz="3000" dirty="0" err="1">
                <a:solidFill>
                  <a:srgbClr val="0B689F"/>
                </a:solidFill>
                <a:latin typeface="Oswald Medium" pitchFamily="2" charset="-52"/>
              </a:rPr>
              <a:t>витагенного</a:t>
            </a:r>
            <a:r>
              <a:rPr lang="ru-RU" sz="3000" dirty="0">
                <a:solidFill>
                  <a:srgbClr val="0B689F"/>
                </a:solidFill>
                <a:latin typeface="Oswald Medium" pitchFamily="2" charset="-52"/>
              </a:rPr>
              <a:t> обучения с голографическим методом проекций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B689F"/>
                </a:solidFill>
                <a:latin typeface="Oswald Medium" pitchFamily="2" charset="-52"/>
              </a:rPr>
              <a:t>ЭССЕ на заданную тему с элементом активизации учебной деятельности</a:t>
            </a:r>
          </a:p>
          <a:p>
            <a:endParaRPr lang="ru-RU" sz="3200" dirty="0">
              <a:solidFill>
                <a:srgbClr val="0B689F"/>
              </a:solidFill>
              <a:latin typeface="Oswald Medium" pitchFamily="2" charset="-52"/>
            </a:endParaRPr>
          </a:p>
          <a:p>
            <a:pPr algn="ctr"/>
            <a:r>
              <a:rPr lang="ru-RU" sz="3200" dirty="0">
                <a:solidFill>
                  <a:srgbClr val="0B689F"/>
                </a:solidFill>
                <a:latin typeface="Oswald Medium" pitchFamily="2" charset="-52"/>
              </a:rPr>
              <a:t>Подбор средств с учетом психо-физиологических особенностями детей!</a:t>
            </a:r>
          </a:p>
        </p:txBody>
      </p:sp>
    </p:spTree>
    <p:extLst>
      <p:ext uri="{BB962C8B-B14F-4D97-AF65-F5344CB8AC3E}">
        <p14:creationId xmlns:p14="http://schemas.microsoft.com/office/powerpoint/2010/main" val="1170366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395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Oswald Medium</vt:lpstr>
      <vt:lpstr>Oswald Light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Сергей</dc:creator>
  <cp:lastModifiedBy>petrov ivan</cp:lastModifiedBy>
  <cp:revision>11</cp:revision>
  <dcterms:created xsi:type="dcterms:W3CDTF">2024-11-13T06:00:14Z</dcterms:created>
  <dcterms:modified xsi:type="dcterms:W3CDTF">2025-01-30T08:33:42Z</dcterms:modified>
</cp:coreProperties>
</file>